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80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58" r:id="rId16"/>
    <p:sldId id="271" r:id="rId17"/>
    <p:sldId id="272" r:id="rId18"/>
    <p:sldId id="273" r:id="rId19"/>
    <p:sldId id="274" r:id="rId20"/>
    <p:sldId id="275" r:id="rId21"/>
    <p:sldId id="270" r:id="rId22"/>
    <p:sldId id="277" r:id="rId23"/>
    <p:sldId id="278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319" r:id="rId37"/>
    <p:sldId id="295" r:id="rId38"/>
    <p:sldId id="315" r:id="rId39"/>
    <p:sldId id="298" r:id="rId40"/>
    <p:sldId id="299" r:id="rId41"/>
    <p:sldId id="300" r:id="rId42"/>
    <p:sldId id="301" r:id="rId43"/>
    <p:sldId id="316" r:id="rId44"/>
    <p:sldId id="305" r:id="rId45"/>
    <p:sldId id="302" r:id="rId46"/>
    <p:sldId id="307" r:id="rId47"/>
    <p:sldId id="310" r:id="rId48"/>
    <p:sldId id="311" r:id="rId49"/>
    <p:sldId id="312" r:id="rId50"/>
    <p:sldId id="308" r:id="rId51"/>
    <p:sldId id="309" r:id="rId52"/>
    <p:sldId id="320" r:id="rId53"/>
    <p:sldId id="313" r:id="rId54"/>
    <p:sldId id="314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6BFF3-EA8B-41C3-B103-61197007C5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1F9AE-6FE7-4FDD-BD75-7170386EFA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ob5XW.pn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4482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детского речевого творчества – приоритетное направление работы по речевому развитию дошкольников в условиях реализации ФГОС ДО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 МКДОУ –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«Теремок»</a:t>
            </a:r>
          </a:p>
          <a:p>
            <a:pPr algn="r">
              <a:buNone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Сайботалова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Борисовна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речетворчество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результат речевой деятельности</a:t>
            </a:r>
            <a:r>
              <a:rPr lang="ru-RU" sz="2800" b="1" dirty="0" smtClean="0">
                <a:solidFill>
                  <a:srgbClr val="181E0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181E0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(устные речевые высказывания, произведения)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181E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детей образной речи через освоение средств языковой выразительности,  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Работа проходит проходит в 3 этапа: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обучение детей созданию сравнений;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отработка умения детей составлять разнообразные загадки;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обучение составлению метафор.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Изучили Технология обучения детей составлению загадок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модел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33209" y="2907141"/>
            <a:ext cx="3157099" cy="4464497"/>
          </a:xfrm>
          <a:prstGeom prst="rect">
            <a:avLst/>
          </a:prstGeom>
        </p:spPr>
      </p:pic>
      <p:pic>
        <p:nvPicPr>
          <p:cNvPr id="5" name="Рисунок 4" descr="модель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396299" y="3012413"/>
            <a:ext cx="3055257" cy="4320480"/>
          </a:xfrm>
          <a:prstGeom prst="rect">
            <a:avLst/>
          </a:prstGeom>
        </p:spPr>
      </p:pic>
      <p:pic>
        <p:nvPicPr>
          <p:cNvPr id="6" name="Рисунок 5" descr="модель 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220638" y="2936752"/>
            <a:ext cx="3072913" cy="434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Технология обучения детей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составлению метафор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Составление дошкольниками рифмованных текстов (на примере лимерика);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разобрали Последовательность игровых заданий и упражнений по обучению детей составлению рифмованных текстов</a:t>
            </a:r>
          </a:p>
        </p:txBody>
      </p:sp>
      <p:pic>
        <p:nvPicPr>
          <p:cNvPr id="4" name="Рисунок 3" descr="P1080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531773" y="3525011"/>
            <a:ext cx="364840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592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 течение учебного года были проведены консультаций для педагогов: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 «Развитие коммуникативных навыков дошкольников в разных видах деятельности, как основа реализации ООП «Социально-коммуникативное развитие»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«Особенности речевого развития детей старшего дошкольного возраста»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«Привлечение родителей к работе над развитием детского речевого творчества у старших дошкольников»</a:t>
            </a:r>
          </a:p>
          <a:p>
            <a:endParaRPr lang="ru-RU" dirty="0"/>
          </a:p>
        </p:txBody>
      </p:sp>
      <p:pic>
        <p:nvPicPr>
          <p:cNvPr id="4" name="Рисунок 3" descr="P10705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572000" cy="3429000"/>
          </a:xfrm>
          <a:prstGeom prst="rect">
            <a:avLst/>
          </a:prstGeom>
        </p:spPr>
      </p:pic>
      <p:pic>
        <p:nvPicPr>
          <p:cNvPr id="2050" name="Picture 2" descr="C:\Documents and Settings\Admin\Рабочий стол\фото для семинара\P1070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93305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Совместно с методическим Советом был составлен перспективный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планирования проведения ИОС в разных возрастных группах,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проведения «творческой мастерской» в старших группах ДОУ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 Методическое объединение «Использование приёмов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мотивации детей дошкольного возраста к разнообразным видам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деятельности»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Семинар для педагогов «Проектирование предметно-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развивающей среды ДОУ в условиях реализации ФГОС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дошкольного образования», на основе материалов Любимовой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Людмилы Валентиновны, кандидат педагогических наук, доцент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Открытого института профессионального образования,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методист Учебно-методического центра «Школа 2100», г. Перми.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645024"/>
            <a:ext cx="4032448" cy="3024336"/>
          </a:xfrm>
          <a:prstGeom prst="rect">
            <a:avLst/>
          </a:prstGeom>
        </p:spPr>
      </p:pic>
      <p:pic>
        <p:nvPicPr>
          <p:cNvPr id="6" name="Содержимое 5" descr="http://s8.uploads.ru/t/ob5XW.png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2013656" cy="226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8803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dirty="0" smtClean="0">
              <a:solidFill>
                <a:srgbClr val="181E0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Проведение тематического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пед.Совета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№ 3 «Культура речевого общения старших дошкольников», совместно с О.М.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Ельцовой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Ряд занятий  по профилактике профессионального выгорания педагогов проведены педагогом-психологом.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Распространение опыта работы.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1070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0648"/>
            <a:ext cx="4752528" cy="356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Районный семинар-практикум «Развитие речевого творчества у старших дошкольников в соответствии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ФГОС ДО»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DD6B0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5774532" cy="3849688"/>
          </a:xfrm>
          <a:prstGeom prst="rect">
            <a:avLst/>
          </a:prstGeom>
          <a:noFill/>
        </p:spPr>
      </p:pic>
      <p:pic>
        <p:nvPicPr>
          <p:cNvPr id="5" name="Рисунок 4" descr="DD6B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420888"/>
            <a:ext cx="5868144" cy="3912096"/>
          </a:xfrm>
          <a:prstGeom prst="rect">
            <a:avLst/>
          </a:prstGeom>
        </p:spPr>
      </p:pic>
      <p:pic>
        <p:nvPicPr>
          <p:cNvPr id="6" name="Рисунок 5" descr="DD6B0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420888"/>
            <a:ext cx="5976664" cy="3984443"/>
          </a:xfrm>
          <a:prstGeom prst="rect">
            <a:avLst/>
          </a:prstGeom>
        </p:spPr>
      </p:pic>
      <p:pic>
        <p:nvPicPr>
          <p:cNvPr id="7" name="Рисунок 6" descr="DD6B0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2420888"/>
            <a:ext cx="6120680" cy="4080453"/>
          </a:xfrm>
          <a:prstGeom prst="rect">
            <a:avLst/>
          </a:prstGeom>
        </p:spPr>
      </p:pic>
      <p:pic>
        <p:nvPicPr>
          <p:cNvPr id="8" name="Рисунок 7" descr="DD6B01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2348880"/>
            <a:ext cx="6408712" cy="4272474"/>
          </a:xfrm>
          <a:prstGeom prst="rect">
            <a:avLst/>
          </a:prstGeom>
        </p:spPr>
      </p:pic>
      <p:pic>
        <p:nvPicPr>
          <p:cNvPr id="9" name="Рисунок 8" descr="DD6B01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2204864"/>
            <a:ext cx="6480720" cy="4320042"/>
          </a:xfrm>
          <a:prstGeom prst="rect">
            <a:avLst/>
          </a:prstGeom>
        </p:spPr>
      </p:pic>
      <p:pic>
        <p:nvPicPr>
          <p:cNvPr id="10" name="Рисунок 9" descr="DD6B99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7664" y="2204864"/>
            <a:ext cx="648072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полноценной речевой деятельности в детском саду»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игровых упражнений и заданий на развитие умений детей активно слушать и правильно перерабатывать информацию;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развитие умений сотрудничать и конструировать «Текст для другого», т.е. умение говорить самому;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нетрадиционных форм речевой работы</a:t>
            </a:r>
          </a:p>
          <a:p>
            <a:pPr marL="457200" indent="-457200"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обучающие ситуации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раз в неделю)</a:t>
            </a:r>
          </a:p>
          <a:p>
            <a:pPr marL="457200" indent="-457200"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Ситуации общения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(3-4 раза в неделю)</a:t>
            </a:r>
          </a:p>
          <a:p>
            <a:pPr marL="457200" indent="-457200"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Интегрированные занятия с элементами кооперации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 раз в месяц в старших группах)</a:t>
            </a:r>
          </a:p>
          <a:p>
            <a:pPr marL="457200" indent="-457200">
              <a:buAutoNum type="arabicParenR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мастерские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раз в месяц в старших группах)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181E0C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творческой мастерской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576064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Педагогу нужно уметь: 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- не мешать ребёнку творить, быть рядом с ним в этом процессе, принять и понять его позицию;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- довериться ребёнку в минуты творческого поиска, так как он (ребёнок) сам чувствует и знает, что ему нужно;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- самому быть творцом и бережно относиться к результатам детского творческого труда.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такой форме организации речевой деятельности дети сами придумывают идею и содержание деятельности, способы достижения цели.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Ребёнок реализует свои интересы через собственную инициативу.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Дети делают то, что хотят. Программа здесь – лишь руководство к деятельности, а не строгое методическое указание.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Атмосфера психологической свободы и безопасности, разумной дозволенности, игры, спонтанности. Даже самый застенчивый ребёнок находит возможность проявить себя, показать свою индивидуальность.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Отсутствие шаблонов. Ребёнок чувствует себя творцом. Он получает удовольствие от того, что может реализовать себя в творческой деятельности, что расширяются границы дозволенного. Дети имеют реальную возможность отодвинуть эти границы, заглядывая в огромный и непознанный мир.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этапа: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Дети сочиняют сказку, сказочную историю, фантастический рассказ, используя приём, который им показывает воспитатель.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Взрослый с помощью приёма «письменной речи» записывает сказку.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4" name="Рисунок 3" descr="дев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140968"/>
            <a:ext cx="6108171" cy="3435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Дети, используя те навыки, которые у них сформировались в изобразительной деятельности, делают зарисовки выбранных фрагментов своей сказки. Воспитатель придумывает, как более правильно в каждом случае наложить текс на рисунок.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 вместе (взрослый и дети) придумывают, как будет выглядеть обложка, потом сшивается книжка. 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G_08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4968552" cy="3711079"/>
          </a:xfrm>
          <a:prstGeom prst="rect">
            <a:avLst/>
          </a:prstGeom>
        </p:spPr>
      </p:pic>
      <p:pic>
        <p:nvPicPr>
          <p:cNvPr id="6" name="Рисунок 5" descr="IMG_08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24944"/>
            <a:ext cx="4992951" cy="3729303"/>
          </a:xfrm>
          <a:prstGeom prst="rect">
            <a:avLst/>
          </a:prstGeom>
        </p:spPr>
      </p:pic>
      <p:pic>
        <p:nvPicPr>
          <p:cNvPr id="7" name="Рисунок 6" descr="IMG_08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103133" y="3068653"/>
            <a:ext cx="4338333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Современный воспитатель дошкольного образования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владеть новейшими технологиями в области обучения и воспитания детей;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обладать широкой эрудицией, педагогической интуицией, высокоразвитым интеллектом и высоким уровнем нравственной культуры.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Повышения уровня профессиональной компетенции педагогов ДОУ;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Обогащения воспитательно-образовательного процесса современными образовательными технологиями;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 более заинтересованного отношения к речевой деятельности детей дошкольного возраста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Admin\Рабочий стол\4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776864" cy="144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 – это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взаимодействия ребёнка с окружающим миром. Опыт творческой деятельности, приобретённый в «мастерской», дети «трансформируют» в разные формы своей жизнедеятельности: игру, общение, предметную деятельность.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Коллективная творческая деятельность помогает ребёнку быть более открытым и свободным в общении, дает возможность самоутвердиться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самореализоваться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собственной значимости, повысить самооценку, позволяет понять: его любят таким, какой он есть, с его мнением считаются, ценят его индивидуальность.</a:t>
            </a:r>
          </a:p>
        </p:txBody>
      </p:sp>
      <p:pic>
        <p:nvPicPr>
          <p:cNvPr id="4" name="Рисунок 3" descr="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229200"/>
            <a:ext cx="7704856" cy="147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творческая продуктивная речевая деятельность была успешной необходимо соблюдать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условия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дети должны получать удовольствие от этой деятельности; 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вторых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понимать, как, каким образом можно строить фразы с образными характеристиками</a:t>
            </a:r>
            <a:r>
              <a:rPr lang="ru-RU" sz="2700" dirty="0" smtClean="0">
                <a:solidFill>
                  <a:srgbClr val="002060"/>
                </a:solidFill>
              </a:rPr>
              <a:t>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по обучению детей образной речи проходит в 3 этапа: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детей созданию сравнений;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отработка умения детей составлять разнообразные загадки;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составлению метафор.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76672"/>
            <a:ext cx="7793037" cy="108012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детей составлению сравнений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726488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Обучение детей дошкольного возраста составлению сравнений необходимо начинать с трехлетнего возраста. Упражнения проводятся не только на занятиях по развитию речи, но и в свободное время. </a:t>
            </a: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составления сравнений:</a:t>
            </a:r>
            <a:endParaRPr lang="ru-RU" alt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воспитатель называет какой-либо объект;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обозначает его признак;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определяет значение этого признака;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сравнивает данное значение со значением признака в другом объекте.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младшем дошкольном возраста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отрабатывается модель составления сравнений по признаку цвета, формы, вкуса, звука, температуры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детей составлению сравнений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802688" cy="4724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</a:rPr>
              <a:t>         </a:t>
            </a:r>
            <a:r>
              <a:rPr lang="ru-RU" altLang="ru-RU" sz="2000" dirty="0" smtClean="0">
                <a:solidFill>
                  <a:srgbClr val="002060"/>
                </a:solidFill>
              </a:rPr>
              <a:t>      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среднем дошкольном возрасте (пятый год жизни)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тренинги усложняются: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составляемой фразе не произносится признак, а оставляется только его значение (одуванчики желтые, как цыплята);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сравнениях усиливается характеристика второго объекта (подушка мягкая, такая же, как только что выпавший снег). </a:t>
            </a:r>
          </a:p>
          <a:p>
            <a:pPr marL="76200" indent="222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старшем дошкольном возрасте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учатся самостоятельно делать сравнения по заданному воспитателем признаку. Воспитатель указывает на объект (дерево) и просит сделать сравнения с другими объектами (цвету, форме, действию и т.д.). При этом ребенок сам выбирает какие-либо значения данного признака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детей составлению загадок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4592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1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«Какой - что бывает таким же»</a:t>
            </a:r>
          </a:p>
        </p:txBody>
      </p:sp>
      <p:graphicFrame>
        <p:nvGraphicFramePr>
          <p:cNvPr id="71735" name="Group 55"/>
          <p:cNvGraphicFramePr>
            <a:graphicFrameLocks noGrp="1"/>
          </p:cNvGraphicFramePr>
          <p:nvPr/>
        </p:nvGraphicFramePr>
        <p:xfrm>
          <a:off x="457200" y="2819400"/>
          <a:ext cx="8305800" cy="3124200"/>
        </p:xfrm>
        <a:graphic>
          <a:graphicData uri="http://schemas.openxmlformats.org/drawingml/2006/table">
            <a:tbl>
              <a:tblPr/>
              <a:tblGrid>
                <a:gridCol w="3933825"/>
                <a:gridCol w="4371975"/>
              </a:tblGrid>
              <a:tr h="781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Какой?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бывает таким же?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3" name="Rectangle 54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детей составлению загадок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4592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2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делает? – Кто (или что) делает так же?»</a:t>
            </a:r>
          </a:p>
        </p:txBody>
      </p:sp>
      <p:graphicFrame>
        <p:nvGraphicFramePr>
          <p:cNvPr id="76822" name="Group 22"/>
          <p:cNvGraphicFramePr>
            <a:graphicFrameLocks noGrp="1"/>
          </p:cNvGraphicFramePr>
          <p:nvPr/>
        </p:nvGraphicFramePr>
        <p:xfrm>
          <a:off x="457200" y="2819400"/>
          <a:ext cx="8305800" cy="3105150"/>
        </p:xfrm>
        <a:graphic>
          <a:graphicData uri="http://schemas.openxmlformats.org/drawingml/2006/table">
            <a:tbl>
              <a:tblPr/>
              <a:tblGrid>
                <a:gridCol w="3933825"/>
                <a:gridCol w="4371975"/>
              </a:tblGrid>
              <a:tr h="762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делает?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(или что) делает так же?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детей составлению загадок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3"/>
            <a:ext cx="8193088" cy="44592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3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 что похоже – чем отличается»</a:t>
            </a:r>
          </a:p>
        </p:txBody>
      </p:sp>
      <p:graphicFrame>
        <p:nvGraphicFramePr>
          <p:cNvPr id="79894" name="Group 22"/>
          <p:cNvGraphicFramePr>
            <a:graphicFrameLocks noGrp="1"/>
          </p:cNvGraphicFramePr>
          <p:nvPr/>
        </p:nvGraphicFramePr>
        <p:xfrm>
          <a:off x="457200" y="2819400"/>
          <a:ext cx="8305800" cy="3165479"/>
        </p:xfrm>
        <a:graphic>
          <a:graphicData uri="http://schemas.openxmlformats.org/drawingml/2006/table">
            <a:tbl>
              <a:tblPr/>
              <a:tblGrid>
                <a:gridCol w="3933825"/>
                <a:gridCol w="4371975"/>
              </a:tblGrid>
              <a:tr h="82293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 что (или на кого) похоже?</a:t>
                      </a: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 отличается?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084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084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084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48680"/>
            <a:ext cx="7793037" cy="108012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 РАБОТА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17713"/>
            <a:ext cx="8574088" cy="4611687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загадку про любой объект (предмет), используя одну из трех моделей.</a:t>
            </a:r>
          </a:p>
          <a:p>
            <a:pPr marL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Рекомендации: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целесообразно значение признака в левой части таблицы обозначать словом с четко выделенной первой буквой, а в правой части допустима зарисовка объекта. Это позволяет тренировать детскую память: ребенок, не умея читать, запоминает первые буквы и воспроизводит слово в целом.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детей составлению загадок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84785"/>
            <a:ext cx="8193088" cy="499221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1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«Какой - что бывает таким же»</a:t>
            </a:r>
          </a:p>
        </p:txBody>
      </p:sp>
      <p:graphicFrame>
        <p:nvGraphicFramePr>
          <p:cNvPr id="71735" name="Group 55"/>
          <p:cNvGraphicFramePr>
            <a:graphicFrameLocks noGrp="1"/>
          </p:cNvGraphicFramePr>
          <p:nvPr/>
        </p:nvGraphicFramePr>
        <p:xfrm>
          <a:off x="457200" y="2348881"/>
          <a:ext cx="8075241" cy="3726159"/>
        </p:xfrm>
        <a:graphic>
          <a:graphicData uri="http://schemas.openxmlformats.org/drawingml/2006/table">
            <a:tbl>
              <a:tblPr/>
              <a:tblGrid>
                <a:gridCol w="2026568"/>
                <a:gridCol w="2304256"/>
                <a:gridCol w="2016224"/>
                <a:gridCol w="1728193"/>
              </a:tblGrid>
              <a:tr h="144015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Какой?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бывает таким же?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Загадка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Отгадка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еталлическая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лестящая пуговица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Металлическая, как блестящая пуговица.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Скворчащая, как шумящий водопад. Круглая, но не румяный блин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кворчащая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умящий водопад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руглая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умяный блин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3" name="Rectangle 54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altLang="ru-RU">
              <a:latin typeface="Arial" charset="0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15430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детей составлению зага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док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84785"/>
            <a:ext cx="8193088" cy="499221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1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«Какой - что бывает таким же»</a:t>
            </a:r>
          </a:p>
        </p:txBody>
      </p:sp>
      <p:graphicFrame>
        <p:nvGraphicFramePr>
          <p:cNvPr id="71735" name="Group 55"/>
          <p:cNvGraphicFramePr>
            <a:graphicFrameLocks noGrp="1"/>
          </p:cNvGraphicFramePr>
          <p:nvPr/>
        </p:nvGraphicFramePr>
        <p:xfrm>
          <a:off x="457200" y="2348881"/>
          <a:ext cx="8075241" cy="3581493"/>
        </p:xfrm>
        <a:graphic>
          <a:graphicData uri="http://schemas.openxmlformats.org/drawingml/2006/table">
            <a:tbl>
              <a:tblPr/>
              <a:tblGrid>
                <a:gridCol w="2026568"/>
                <a:gridCol w="2304256"/>
                <a:gridCol w="2016224"/>
                <a:gridCol w="1728193"/>
              </a:tblGrid>
              <a:tr h="144015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Какой?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бывает таким же?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Загадка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Отгадка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Б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елые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Первый снег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Белые, как первый снег.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Скользящие, как лодка на воде. Острые, как наточенные ножи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кользящие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Лодка на воде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стрые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Наточенные ножи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3" name="Rectangle 54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altLang="ru-RU">
              <a:latin typeface="Arial" charset="0"/>
            </a:endParaRPr>
          </a:p>
        </p:txBody>
      </p:sp>
      <p:pic>
        <p:nvPicPr>
          <p:cNvPr id="7" name="Рисунок 6" descr="http://www.numama.ru/images/konki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1088"/>
            <a:ext cx="1368152" cy="1368152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9442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творческой мастерской с погружением в авторскую технологию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О.М.Ельцовой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«Детское речевое творчество  на основе составления загадок, сказок, лимерик»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7920880" cy="3096344"/>
          </a:xfrm>
        </p:spPr>
        <p:txBody>
          <a:bodyPr>
            <a:normAutofit/>
          </a:bodyPr>
          <a:lstStyle/>
          <a:p>
            <a:pPr algn="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80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356992"/>
            <a:ext cx="4067944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детей составлению за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гадок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84785"/>
            <a:ext cx="8193088" cy="499221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2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делает? – Кто или что делает также?»</a:t>
            </a:r>
          </a:p>
        </p:txBody>
      </p:sp>
      <p:graphicFrame>
        <p:nvGraphicFramePr>
          <p:cNvPr id="71735" name="Group 55"/>
          <p:cNvGraphicFramePr>
            <a:graphicFrameLocks noGrp="1"/>
          </p:cNvGraphicFramePr>
          <p:nvPr/>
        </p:nvGraphicFramePr>
        <p:xfrm>
          <a:off x="457200" y="2348881"/>
          <a:ext cx="8075241" cy="3726159"/>
        </p:xfrm>
        <a:graphic>
          <a:graphicData uri="http://schemas.openxmlformats.org/drawingml/2006/table">
            <a:tbl>
              <a:tblPr/>
              <a:tblGrid>
                <a:gridCol w="2026568"/>
                <a:gridCol w="2304256"/>
                <a:gridCol w="2016224"/>
                <a:gridCol w="1728193"/>
              </a:tblGrid>
              <a:tr h="144015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делает?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или что делает так же?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Загадка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Отгадка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качет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Болотная лягушка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Скачет как болотная лягушка. Фыркает как брезгливый человек. Цокает как женщина туфлями на каблуках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ыркает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Брезгливый человек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окает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Женщина в туфлях на каблуках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3" name="Rectangle 54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altLang="ru-RU">
              <a:latin typeface="Arial" charset="0"/>
            </a:endParaRPr>
          </a:p>
        </p:txBody>
      </p:sp>
      <p:pic>
        <p:nvPicPr>
          <p:cNvPr id="8" name="Рисунок 7" descr="http://pencil-art.ru/uploads/posts/2013-02/1361288575_loshad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3096"/>
            <a:ext cx="1440160" cy="1217859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детей составлению загадо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84785"/>
            <a:ext cx="8193088" cy="499221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2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делает? – Кто или что делает также?»</a:t>
            </a:r>
          </a:p>
        </p:txBody>
      </p:sp>
      <p:graphicFrame>
        <p:nvGraphicFramePr>
          <p:cNvPr id="71735" name="Group 55"/>
          <p:cNvGraphicFramePr>
            <a:graphicFrameLocks noGrp="1"/>
          </p:cNvGraphicFramePr>
          <p:nvPr/>
        </p:nvGraphicFramePr>
        <p:xfrm>
          <a:off x="457200" y="2348881"/>
          <a:ext cx="8075241" cy="4274799"/>
        </p:xfrm>
        <a:graphic>
          <a:graphicData uri="http://schemas.openxmlformats.org/drawingml/2006/table">
            <a:tbl>
              <a:tblPr/>
              <a:tblGrid>
                <a:gridCol w="2026568"/>
                <a:gridCol w="2304256"/>
                <a:gridCol w="2016224"/>
                <a:gridCol w="1728193"/>
              </a:tblGrid>
              <a:tr h="144015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делает?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или что делает так же?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Загадка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Отгадка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ечёт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Горная речка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Течёт как горная речка.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Бежит как спортсмен на короткую дистанцию.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Изменяется как настроение у избалованного ребёнка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ежит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Спортсмен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зменяется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Настроение у ребёнка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3" name="Rectangle 54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altLang="ru-RU">
              <a:latin typeface="Arial" charset="0"/>
            </a:endParaRPr>
          </a:p>
        </p:txBody>
      </p:sp>
      <p:pic>
        <p:nvPicPr>
          <p:cNvPr id="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368152" cy="129614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детей составлению загадок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84785"/>
            <a:ext cx="8193088" cy="499221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3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 что похоже? – Чем отличается?»</a:t>
            </a:r>
          </a:p>
        </p:txBody>
      </p:sp>
      <p:graphicFrame>
        <p:nvGraphicFramePr>
          <p:cNvPr id="71735" name="Group 55"/>
          <p:cNvGraphicFramePr>
            <a:graphicFrameLocks noGrp="1"/>
          </p:cNvGraphicFramePr>
          <p:nvPr/>
        </p:nvGraphicFramePr>
        <p:xfrm>
          <a:off x="457200" y="2348881"/>
          <a:ext cx="8075241" cy="3726159"/>
        </p:xfrm>
        <a:graphic>
          <a:graphicData uri="http://schemas.openxmlformats.org/drawingml/2006/table">
            <a:tbl>
              <a:tblPr/>
              <a:tblGrid>
                <a:gridCol w="2026568"/>
                <a:gridCol w="2304256"/>
                <a:gridCol w="2016224"/>
                <a:gridCol w="1728193"/>
              </a:tblGrid>
              <a:tr h="144015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что похоже?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 отличается?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Загадка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Отгадка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Крылья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Похожа на пулю, но есть крылья.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Похожа на зебру, но нет белых полосок.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Похожа на майского жука, но есть жало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ебра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Полоски белые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айский жук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Жало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3" name="Rectangle 54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altLang="ru-RU">
              <a:latin typeface="Arial" charset="0"/>
            </a:endParaRPr>
          </a:p>
        </p:txBody>
      </p:sp>
      <p:pic>
        <p:nvPicPr>
          <p:cNvPr id="8" name="Рисунок 7" descr="http://vse-krugom.ru/wp-content/uploads/2013/10/Marcello-Barenghi-%D0%BF%D1%87%D0%B5%D0%BB%D0%B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77072"/>
            <a:ext cx="1440160" cy="1448377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детей составлению загадок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84785"/>
            <a:ext cx="8193088" cy="499221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3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 что похоже? – Чем отличается?»</a:t>
            </a:r>
          </a:p>
        </p:txBody>
      </p:sp>
      <p:graphicFrame>
        <p:nvGraphicFramePr>
          <p:cNvPr id="71735" name="Group 55"/>
          <p:cNvGraphicFramePr>
            <a:graphicFrameLocks noGrp="1"/>
          </p:cNvGraphicFramePr>
          <p:nvPr/>
        </p:nvGraphicFramePr>
        <p:xfrm>
          <a:off x="457200" y="2348881"/>
          <a:ext cx="8075241" cy="4000479"/>
        </p:xfrm>
        <a:graphic>
          <a:graphicData uri="http://schemas.openxmlformats.org/drawingml/2006/table">
            <a:tbl>
              <a:tblPr/>
              <a:tblGrid>
                <a:gridCol w="2026568"/>
                <a:gridCol w="2304256"/>
                <a:gridCol w="2016224"/>
                <a:gridCol w="1728193"/>
              </a:tblGrid>
              <a:tr h="144015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что похоже?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 отличается?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Загадка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Отгадка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пельсин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Много лучей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Похоже на спелый апельсин, но много лучей.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Похоже на блин, но не съедобное.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Похоже на горячую сковородку, но со множеством ручек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Несъедобное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7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коворода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Множество ручек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3" name="Rectangle 54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 altLang="ru-RU">
              <a:latin typeface="Arial" charset="0"/>
            </a:endParaRPr>
          </a:p>
        </p:txBody>
      </p:sp>
      <p:pic>
        <p:nvPicPr>
          <p:cNvPr id="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1524000" cy="129995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286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</a:rPr>
              <a:t>Технология обучения детей составлению метафор</a:t>
            </a:r>
            <a:r>
              <a:rPr lang="ru-RU" altLang="ru-RU" sz="2800" dirty="0" smtClean="0">
                <a:solidFill>
                  <a:srgbClr val="C00000"/>
                </a:solidFill>
                <a:latin typeface="Arial" charset="0"/>
              </a:rPr>
              <a:t>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26488" cy="5715000"/>
          </a:xfrm>
        </p:spPr>
        <p:txBody>
          <a:bodyPr>
            <a:normAutofit/>
          </a:bodyPr>
          <a:lstStyle/>
          <a:p>
            <a:pPr marL="898525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Метафора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перенос названия с одного предмета на другой </a:t>
            </a:r>
            <a:r>
              <a:rPr lang="ru-RU" alt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основании признака, общего для обоих сопоставляемых объектов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Метафора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«скрытое» сравнение, последнее же обнаруживает себя союзами </a:t>
            </a:r>
            <a:r>
              <a:rPr lang="ru-RU" alt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как, будто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т.п.</a:t>
            </a:r>
            <a:endParaRPr lang="ru-RU" altLang="ru-RU" sz="24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метафоры</a:t>
            </a:r>
            <a:endParaRPr lang="ru-RU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Имеются два сравниваемых объекта.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Необходимо выделить признак, по которому предметы сопоставляются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Члены сравнения должны быть разнородны, далеки друг от друга.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Для сравнения выбирается не случайный, а важный, характерный признак сравниваемых предметов.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Учет оценки предмета речи говорящим.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Метафора должна быть свежая, творческая.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Сравнение и метафора должны быть краткими и не вступать в противоречие со смыслом.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ru-RU" altLang="ru-RU" sz="2400" u="sng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детей составлению метафор</a:t>
            </a: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Простой алгоритм составления метафоры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Берется объект 1 (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бабочка)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Про него и будет составлена метафора.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У него выявляется специфическое свойство (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порхающая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Выбирается объект 2 с таким же свойством (балерина).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Определяется место расположения объекта 1 (воздух над цветочной поляной).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метафорической фразы необходимо взять объект 2 и указать место расположения объекта 1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(Балерина 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 над цветочной поляной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предложение с этими словами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саду над цветочной поляной мы увидели в воздухе множество порхающих балерин).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детей составлению метафор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радуют яблоки на заснеженных аллеях</a:t>
            </a:r>
            <a:endParaRPr lang="ru-RU" alt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4" descr="260025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3573016"/>
            <a:ext cx="5328592" cy="230425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76672"/>
            <a:ext cx="7793037" cy="10801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обучения детей составлению метафор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26488" cy="5029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Осмысление содержания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Найдите общее между словами. Придумайте связывающие их ассоциации, причем, чем больше, тем лучше.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группа – дружба и цветок.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группа – дружба и стол.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группа – кошка и надежда.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группа – кошка и лампочка. </a:t>
            </a: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Варианты ответов: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Кошка и лампочка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кошка круглая и тёплая, как лампочка; усы, как спираль у лампочки; форма головы напоминает лампочку, глаза горят, как лампочки.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Кошка и надежда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 успокаивают.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Дружба и цветок: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похожи тем, что дружба может расцветать и увядать, как цветок.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Дружба и стол: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бывают прочными; за одним столом могут сидеть несколько человек, и дружба может объединять нескольких людей.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98525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altLang="ru-RU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Метафорические высказывания: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761"/>
            <a:ext cx="8726488" cy="53606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лампочку.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комнате под потолком ярко светит солнышко в колпачке;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бабочку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Часто летом в саду над цветочной клумбой можно увидеть порхающую радугу;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подушку.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наш диван опустилось облако, хранящее сны.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dirty="0" smtClean="0"/>
          </a:p>
        </p:txBody>
      </p:sp>
      <p:pic>
        <p:nvPicPr>
          <p:cNvPr id="24580" name="Picture 4" descr="C:\Users\Olga\AppData\Local\Microsoft\Windows\INetCache\IE\8EV81JOY\MC90043261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Olga\AppData\Local\Microsoft\Windows\INetCache\IE\SX8PYEQN\MP90044486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962525"/>
            <a:ext cx="205263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C:\Users\Olga\AppData\Local\Microsoft\Windows\INetCache\IE\SX8PYEQN\MC9003430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2313" y="5060950"/>
            <a:ext cx="2490787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дошкольниками рифмованных текстов 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 примере лимерика)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345488" cy="4611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словесной игры, которая содержится в рифмованных текстах, ребенок не сможет овладеть богатством родного языка. Ведь рифмованный текст помогает выразить не только мысли, но и чувства, переживания человека.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Веселое, смешное, устрашающее или дразнящее стихотворение - это словесная "игрушка" ребенка. И в то же время детская поэзия - это свой особый, свойственный только детям, взгляд на мир, запечатленный в слове.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речевого воспитания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творческое освоение норм и правил родного языка, умение гибко их применять в конкретных ситуациях, овладение коммуникативными способностями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старшем дошкольном возрасте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задачей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становится выявление индивидуальных способностей детей в речевой деятельности, развитие творчества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http://dsuz796.mskobr.ru/images/cms/data/2112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2004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дошкольниками рифмованных текстов 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 примере лимерика)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8650288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практике дошкольного образования пробуют учить детей составлять стихотворные тексты. Но, к сожалению, в настоящее время нет сложившейся методики этой работы. Попробуем для развития словесного творчества детей использовать лимерик. </a:t>
            </a: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Лимерик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короткое стихотворение, состоящее, как правило, из пяти строк, написанное в жанре нонсенса (узаконенной нелепицы). Такие рифмованные тексты начали сочинять в Ирландском городе Лимерик. Непревзойденным мастером этого жанра можно считать поэта и художника Эдварда Лира (1812 - 1888).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текста лимерика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19931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правило, это стихотворение из пяти строчек, которые рифмуются следующим образом: Первые две строчки рифмуются между собой. Третья и четвертая строчки рифмуются между собой. Пятая содержит вывод и не рифмуется. </a:t>
            </a:r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содержанию лимерик строится по следующей модели: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текста лимерика</a:t>
            </a:r>
          </a:p>
        </p:txBody>
      </p:sp>
      <p:graphicFrame>
        <p:nvGraphicFramePr>
          <p:cNvPr id="101406" name="Group 30"/>
          <p:cNvGraphicFramePr>
            <a:graphicFrameLocks noGrp="1"/>
          </p:cNvGraphicFramePr>
          <p:nvPr>
            <p:ph idx="1"/>
          </p:nvPr>
        </p:nvGraphicFramePr>
        <p:xfrm>
          <a:off x="1182688" y="2017713"/>
          <a:ext cx="7772400" cy="4175124"/>
        </p:xfrm>
        <a:graphic>
          <a:graphicData uri="http://schemas.openxmlformats.org/drawingml/2006/table">
            <a:tbl>
              <a:tblPr/>
              <a:tblGrid>
                <a:gridCol w="2703512"/>
                <a:gridCol w="5068888"/>
              </a:tblGrid>
              <a:tr h="8223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строчка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Жил-был объект …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9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строчка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Какой?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Сравнение или указание на свойство объекта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строчка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Что делал?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Действия объекта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строчка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кем общался?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Взаимодействие с окружающим миром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строчка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Вывод (или) мораль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1052736"/>
            <a:ext cx="7793037" cy="194421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"СОСТАВЛЕНИЕ ЛИМЕРИКОВ"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Ход: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 предлагает детям сочинить смешные стишки. Вывешивает табличку с моделью составления лимерика: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3544888" y="3128328"/>
          <a:ext cx="3048000" cy="3120390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Жил-был объект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Какой?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 делал?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кем общался?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Вывод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текста лимерика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предлагает детям вспомнить 2 пары рифмованных слов (птичка - синичка, бежала - лежала). Эти слова подставляются в 1-4 строчки. Вместе с детьми воспитатель сочиняет текст лимерика по модели. Лимерик повторяется несколько раз детьми, например: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Жила-была певунья-птичка,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красивой, как синичка.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дороге она за жуком бежала,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потом на травке долго лежала.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какая беззаботная птичка.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Сначала лимерики создаются группой детей, где ведущую роль играет воспитатель.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составления лимериков воспитатель должен учить детей использовать только литературные слова, не делать повторов.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текста лимерика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Лимерик должен содержать ярко выраженный парадокс или гиперболу. Чем противоречивее выбранное для стихотворения сочетание, тем оно более похоже на лимерик. Например: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 да был медведь болотный.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он добр, но очень мокрый.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болоту он ходил,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лягушек подавил.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какой неуклюжий был медведь.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дошкольниками рифмованных текстов 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 примере лимерика)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форма работы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игровые задания и упражнения, которые проводятся с детьми в определенной последовательности.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Arial" charset="0"/>
              </a:rPr>
              <a:t>Последовательность игровых заданий и упражнений по обучению детей составлению рифмованных текстов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"СОЧИНЯЕМ РАЗНЫЕ ЛИМЕРИКИ"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учить детей создавать варианты рифмованных текстов. </a:t>
            </a: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Ход: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 предлагает вспомнить сочиненный ранее лимерик и переделать его, используя новое начало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Если бы…., но не…":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бы певунья-птичка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красивой, как синичка,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дороге б она за жуком не бежала,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потом на траве долго не лежала.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какое правило должна знать птичка.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игровых заданий и упражнений по обучению детей составлению рифмованных текстов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предложить детям новые слова зачина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"Что было бы…, если бы…"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самостоятельно переделать знакомый лимерик: </a:t>
            </a:r>
            <a:endParaRPr lang="ru-RU" alt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было бы, если бы певунья-птичка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не такой красивой, как синичка,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за жуком бы она не бежала,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долго потом на траве не лежала.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Лучше пусть бы она в небесах полетала.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игровых заданий и упражнений по обучению детей составлению рифмованных текстов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занятия рисованием, где осваивались способы работы с акварелью, может родиться следующее стихотворение: </a:t>
            </a:r>
            <a:endParaRPr lang="ru-RU" alt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бы кисточка была смелая,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она была бы и умелая.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Неаккуратные пятна бы не оставляла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хорошими работами нас удивляла.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Ох, как тяжело работать с палитрой.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Реализуя вариативную часть ООП ДОУ, при освоении детьми образовательных областей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«Речевое развитие» и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936104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Программу «Риторика для дошкольников», О.М. </a:t>
            </a:r>
            <a:r>
              <a:rPr lang="ru-RU" sz="20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Ельцова</a:t>
            </a:r>
            <a:endParaRPr lang="ru-RU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риторика для дошкольнико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3068960"/>
            <a:ext cx="3333750" cy="333375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2060848"/>
            <a:ext cx="4041775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«Организация полноценной речевой деятельности в детском саду», </a:t>
            </a:r>
            <a:r>
              <a:rPr lang="ru-RU" sz="20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О.М.Ельцов</a:t>
            </a:r>
            <a:r>
              <a:rPr lang="ru-RU" sz="2000" b="0" dirty="0" err="1" smtClean="0">
                <a:solidFill>
                  <a:srgbClr val="181E0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b="0" dirty="0">
              <a:solidFill>
                <a:srgbClr val="181E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речевая деят-ть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356992"/>
            <a:ext cx="3333750" cy="30659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Лимерики</a:t>
            </a:r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228600" y="1752600"/>
            <a:ext cx="8726488" cy="4876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болоте жила лягушка,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Спала она на подушке,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Утром и днём она ела, 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вечером песни пела.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Такая вот славная лягушка!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Жил-был косолапый мишка,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у него интересная книжка,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её перед сном читал,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очень сладко потом дремал.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какой лежебока мишка!</a:t>
            </a:r>
          </a:p>
        </p:txBody>
      </p:sp>
      <p:pic>
        <p:nvPicPr>
          <p:cNvPr id="47108" name="Picture 2" descr="C:\Users\Olga\AppData\Local\Microsoft\Windows\INetCache\IE\YN9908XB\MP9004230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800"/>
            <a:ext cx="21701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 descr="C:\Users\Olga\AppData\Local\Microsoft\Windows\INetCache\IE\SX8PYEQN\MM90036514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603750"/>
            <a:ext cx="23622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852487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Лимерики</a:t>
            </a: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>
          <a:xfrm>
            <a:off x="228600" y="1752600"/>
            <a:ext cx="8726488" cy="4876800"/>
          </a:xfrm>
        </p:spPr>
        <p:txBody>
          <a:bodyPr/>
          <a:lstStyle/>
          <a:p>
            <a:pPr marL="215265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доме есть котёнок,</a:t>
            </a:r>
          </a:p>
          <a:p>
            <a:pPr marL="215265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игривый, как ребёнок, </a:t>
            </a:r>
          </a:p>
          <a:p>
            <a:pPr marL="215265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Взялся в шарик поиграть – </a:t>
            </a:r>
          </a:p>
          <a:p>
            <a:pPr marL="215265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Всех сумел он напугать.</a:t>
            </a:r>
          </a:p>
          <a:p>
            <a:pPr marL="215265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какой шаловливый котёнок!!!</a:t>
            </a:r>
          </a:p>
          <a:p>
            <a:pPr marL="2152650" indent="0">
              <a:buFont typeface="Wingdings" pitchFamily="2" charset="2"/>
              <a:buNone/>
            </a:pPr>
            <a:endParaRPr lang="ru-RU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5265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Жила-была прелестная птичка,</a:t>
            </a:r>
          </a:p>
          <a:p>
            <a:pPr marL="215265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вылупилась из яичка,</a:t>
            </a:r>
          </a:p>
          <a:p>
            <a:pPr marL="215265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Звонко пела под нашими окошками,</a:t>
            </a:r>
          </a:p>
          <a:p>
            <a:pPr marL="215265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Катя кормила её крошками.</a:t>
            </a:r>
          </a:p>
          <a:p>
            <a:pPr marL="2152650" indent="0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Ах, какая славная птичка!!!</a:t>
            </a:r>
          </a:p>
        </p:txBody>
      </p:sp>
      <p:pic>
        <p:nvPicPr>
          <p:cNvPr id="49156" name="Picture 2" descr="C:\Users\Olga\AppData\Local\Microsoft\Windows\INetCache\IE\YN9908XB\MP9004448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14382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 descr="C:\Users\Olga\AppData\Local\Microsoft\Windows\INetCache\IE\SX8PYEQN\MC90043459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495800"/>
            <a:ext cx="124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7223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помнить, что дети - прирожденные художники в силу живой непосредственности своего взгляда на мир, свежести и пластичности восприятия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основная задача педагога, как творческой личности,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взращивать ростки творчества, ростки настоящего Художника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маленького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текста лимерика</a:t>
            </a:r>
          </a:p>
        </p:txBody>
      </p:sp>
      <p:graphicFrame>
        <p:nvGraphicFramePr>
          <p:cNvPr id="101406" name="Group 30"/>
          <p:cNvGraphicFramePr>
            <a:graphicFrameLocks noGrp="1"/>
          </p:cNvGraphicFramePr>
          <p:nvPr>
            <p:ph idx="1"/>
          </p:nvPr>
        </p:nvGraphicFramePr>
        <p:xfrm>
          <a:off x="1182688" y="2017713"/>
          <a:ext cx="7772400" cy="4175124"/>
        </p:xfrm>
        <a:graphic>
          <a:graphicData uri="http://schemas.openxmlformats.org/drawingml/2006/table">
            <a:tbl>
              <a:tblPr/>
              <a:tblGrid>
                <a:gridCol w="2703512"/>
                <a:gridCol w="5068888"/>
              </a:tblGrid>
              <a:tr h="8223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строчка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Жил-был объект …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9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строчка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Какой?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Сравнение или указание на свойство объекта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строчка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Что делал?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Действия объекта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строчка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 кем общался?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Взаимодействие с окружающим миром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строчка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Вывод (или) мораль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064896" cy="523091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полноценной речевой деятельности в детском саду» -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речи детей как достижение коммуникативной компетенции ребёнка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37444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методической службы ДОУ – создание высокоэффективной системы повышения уровня профессиональной компетенции педагогов.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умение настроить на инновационную деятельность педагогический коллектив.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работа опирается на диагностику профессиональной компетенции и оценку эффективности педагогического труда по конечным результатам</a:t>
            </a:r>
          </a:p>
        </p:txBody>
      </p:sp>
      <p:pic>
        <p:nvPicPr>
          <p:cNvPr id="4" name="Рисунок 3" descr="336587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293096"/>
            <a:ext cx="2104762" cy="238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методического сопровождения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творческой атмосферы педагогического содружества;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мотивационных потребностей к инновационным процессам в дошкольном воспитании и образовании;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педагогической помощи воспитателям и специалистам в освоении инновационной технологии;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передового опыта и авторских технологий и их распространение.</a:t>
            </a:r>
          </a:p>
          <a:p>
            <a:pPr lvl="0"/>
            <a:endParaRPr lang="ru-RU" sz="2400" dirty="0" smtClean="0">
              <a:solidFill>
                <a:srgbClr val="181E0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полноценной речевой деятельности в детском саду»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688632"/>
          </a:xfrm>
        </p:spPr>
        <p:txBody>
          <a:bodyPr/>
          <a:lstStyle/>
          <a:p>
            <a:pPr>
              <a:buNone/>
            </a:pP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Изучение педагогами ДОУ новой технологии, методического и литературного материала к ней;  таблицы «Развитие коммуникативных навыков в разных видах деятельности»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Привлечение старшего преподавателя кафедры теории и методики дошкольного образования НИПКиПРО О.М.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Ельцовой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научного руководителя.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Проведение ряда семинаров-практикумов, совместно с Ольгой Михайловной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     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P1070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4283968" cy="3212976"/>
          </a:xfrm>
          <a:prstGeom prst="rect">
            <a:avLst/>
          </a:prstGeom>
        </p:spPr>
      </p:pic>
      <p:pic>
        <p:nvPicPr>
          <p:cNvPr id="7" name="Рисунок 6" descr="P108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01008"/>
            <a:ext cx="4139952" cy="310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Семинары-практикумы по развитию речевого творчества старших дошкольников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ДЕТСКОЕ РЕЧЕВОЕ ТВОРЧЕСТВО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проблема речевого развития дошкольников, на котором мы определили, что такое словотворчество,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речетворчество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 эффективные пути решения проблемы развития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речетворчества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детей старшего дошкольного возраста;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создание сказок  в разных ключах;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1080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807042"/>
            <a:ext cx="4067944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2944</Words>
  <Application>Microsoft Office PowerPoint</Application>
  <PresentationFormat>Экран (4:3)</PresentationFormat>
  <Paragraphs>387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Развитие детского речевого творчества – приоритетное направление работы по речевому развитию дошкольников в условиях реализации ФГОС ДО</vt:lpstr>
      <vt:lpstr>Слайд 2</vt:lpstr>
      <vt:lpstr>Организация творческой мастерской с погружением в авторскую технологию О.М.Ельцовой  «Детское речевое творчество  на основе составления загадок, сказок, лимерик» </vt:lpstr>
      <vt:lpstr>Слайд 4</vt:lpstr>
      <vt:lpstr>Реализуя вариативную часть ООП ДОУ, при освоении детьми образовательных областей «Речевое развитие» и  «Социально-коммуникативное развитие»</vt:lpstr>
      <vt:lpstr>«Организация полноценной речевой деятельности в детском саду» - развитие речи детей как достижение коммуникативной компетенции ребёнка</vt:lpstr>
      <vt:lpstr>Основные направления методического сопровождения</vt:lpstr>
      <vt:lpstr>«Организация полноценной речевой деятельности в детском саду»</vt:lpstr>
      <vt:lpstr>Семинары-практикумы по развитию речевого творчества старших дошкольников</vt:lpstr>
      <vt:lpstr>2. Детское речетворчество как результат речевой деятельности  (устные речевые высказывания, произведения)</vt:lpstr>
      <vt:lpstr>3.  Технология обучения детей  составлению метафор</vt:lpstr>
      <vt:lpstr>Слайд 12</vt:lpstr>
      <vt:lpstr>5. Совместно с методическим Советом был составлен перспективный     планирования проведения ИОС в разных возрастных группах,      проведения «творческой мастерской» в старших группах ДОУ 6.  Методическое объединение «Использование приёмов       мотивации детей дошкольного возраста к разнообразным видам       деятельности» 7. Семинар для педагогов «Проектирование предметно-      развивающей среды ДОУ в условиях реализации ФГОС       дошкольного образования», на основе материалов Любимовой      Людмилы Валентиновны, кандидат педагогических наук, доцент      Открытого института профессионального образования,      методист Учебно-методического центра «Школа 2100», г. Перми. </vt:lpstr>
      <vt:lpstr>Слайд 14</vt:lpstr>
      <vt:lpstr>Районный семинар-практикум «Развитие речевого творчества у старших дошкольников в соответствии  с ФГОС ДО»</vt:lpstr>
      <vt:lpstr>«Организация полноценной речевой деятельности в детском саду»</vt:lpstr>
      <vt:lpstr> Особенности творческой мастерской</vt:lpstr>
      <vt:lpstr>Творческая мастерская  2 этапа:</vt:lpstr>
      <vt:lpstr>2 этап</vt:lpstr>
      <vt:lpstr>Творческая мастерская – это </vt:lpstr>
      <vt:lpstr>Чтобы творческая продуктивная речевая деятельность была успешной необходимо соблюдать два условия:  во-первых, дети должны получать удовольствие от этой деятельности;  во вторых, понимать, как, каким образом можно строить фразы с образными характеристиками.   </vt:lpstr>
      <vt:lpstr>Технология обучения детей составлению сравнений </vt:lpstr>
      <vt:lpstr>Технология обучения детей составлению сравнений</vt:lpstr>
      <vt:lpstr>Технология обучения детей составлению загадок</vt:lpstr>
      <vt:lpstr>Технология обучения детей составлению загадок</vt:lpstr>
      <vt:lpstr>Технология обучения детей составлению загадок</vt:lpstr>
      <vt:lpstr>ПРАКТИЧЕСКАЯ  РАБОТА</vt:lpstr>
      <vt:lpstr>Технология обучения детей составлению загадок</vt:lpstr>
      <vt:lpstr>Технология обучения детей составлению загадок</vt:lpstr>
      <vt:lpstr>Технология обучения детей составлению загадок</vt:lpstr>
      <vt:lpstr>Технология обучения детей составлению загадок</vt:lpstr>
      <vt:lpstr>Технология обучения детей составлению загадок</vt:lpstr>
      <vt:lpstr>Технология обучения детей составлению загадок</vt:lpstr>
      <vt:lpstr>Технология обучения детей составлению метафор </vt:lpstr>
      <vt:lpstr>Технология обучения детей составлению метафор </vt:lpstr>
      <vt:lpstr> Технология обучения детей составлению метафор   Зимой радуют яблоки на заснеженных аллеях</vt:lpstr>
      <vt:lpstr>Технология обучения детей составлению метафор </vt:lpstr>
      <vt:lpstr>Метафорические высказывания:</vt:lpstr>
      <vt:lpstr>Составление дошкольниками рифмованных текстов  (на примере лимерика)</vt:lpstr>
      <vt:lpstr>Составление дошкольниками рифмованных текстов  (на примере лимерика)</vt:lpstr>
      <vt:lpstr>Характеристика текста лимерика</vt:lpstr>
      <vt:lpstr>Характеристика текста лимерика</vt:lpstr>
      <vt:lpstr>"СОСТАВЛЕНИЕ ЛИМЕРИКОВ" Ход: воспитатель предлагает детям сочинить смешные стишки. Вывешивает табличку с моделью составления лимерика:  </vt:lpstr>
      <vt:lpstr>Характеристика текста лимерика</vt:lpstr>
      <vt:lpstr>Характеристика текста лимерика</vt:lpstr>
      <vt:lpstr>Составление дошкольниками рифмованных текстов  (на примере лимерика)</vt:lpstr>
      <vt:lpstr>Последовательность игровых заданий и упражнений по обучению детей составлению рифмованных текстов</vt:lpstr>
      <vt:lpstr>Последовательность игровых заданий и упражнений по обучению детей составлению рифмованных текстов</vt:lpstr>
      <vt:lpstr>Последовательность игровых заданий и упражнений по обучению детей составлению рифмованных текстов</vt:lpstr>
      <vt:lpstr>Лимерики</vt:lpstr>
      <vt:lpstr>Лимерики</vt:lpstr>
      <vt:lpstr>Надо помнить, что дети - прирожденные художники в силу живой непосредственности своего взгляда на мир, свежести и пластичности восприятия.</vt:lpstr>
      <vt:lpstr>Характеристика текста лимерика</vt:lpstr>
      <vt:lpstr>СПАСИБО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детского речевого творчества – приоритетное  направление работы по речевому развитию дошкольников в условиях реализации ФГОС ДО</dc:title>
  <cp:lastModifiedBy>Admin</cp:lastModifiedBy>
  <cp:revision>86</cp:revision>
  <dcterms:modified xsi:type="dcterms:W3CDTF">2016-08-24T08:40:05Z</dcterms:modified>
</cp:coreProperties>
</file>