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sldIdLst>
    <p:sldId id="323" r:id="rId3"/>
    <p:sldId id="258" r:id="rId4"/>
    <p:sldId id="259" r:id="rId5"/>
    <p:sldId id="271" r:id="rId6"/>
    <p:sldId id="299" r:id="rId7"/>
    <p:sldId id="300" r:id="rId8"/>
    <p:sldId id="306" r:id="rId9"/>
    <p:sldId id="302" r:id="rId10"/>
    <p:sldId id="307" r:id="rId11"/>
    <p:sldId id="303" r:id="rId12"/>
    <p:sldId id="273" r:id="rId13"/>
    <p:sldId id="274" r:id="rId14"/>
    <p:sldId id="275" r:id="rId15"/>
    <p:sldId id="276" r:id="rId16"/>
    <p:sldId id="278" r:id="rId17"/>
    <p:sldId id="280" r:id="rId18"/>
    <p:sldId id="282" r:id="rId19"/>
    <p:sldId id="284" r:id="rId20"/>
    <p:sldId id="286" r:id="rId21"/>
    <p:sldId id="319" r:id="rId22"/>
    <p:sldId id="320" r:id="rId23"/>
    <p:sldId id="296" r:id="rId24"/>
    <p:sldId id="310" r:id="rId25"/>
    <p:sldId id="311" r:id="rId26"/>
    <p:sldId id="321" r:id="rId27"/>
    <p:sldId id="322" r:id="rId28"/>
    <p:sldId id="309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79" d="100"/>
          <a:sy n="79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1832-7D12-466C-B2ED-BB967685E4A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A806-EC7A-4FC2-B8C2-0005F6B81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D71A43B-76CC-4A01-8652-E521540CE1CD}" type="slidenum">
              <a:rPr lang="ru-RU" smtClean="0"/>
              <a:pPr eaLnBrk="1" hangingPunct="1"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04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7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2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9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013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4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8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7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74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090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661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vospitatelivsexgorodov.3bb.ru/click.php?http://uploads.ru/ob5XW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268760"/>
            <a:ext cx="7010400" cy="79208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НОВОСИБИРСКОГО РАЙОНА НОВОСИБИРСКОЙ ОБЛАСТИ –ДЕТСКИЙ САД КОМБИНИРОВАННОГО ВИДА «ТЕРЕМОК»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988840"/>
            <a:ext cx="7010400" cy="3456384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РАЙОННАЯ НЕДЕЛЯ  ПСИХОЛОГИИ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«Гармония вокруг нас»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Участие в конкурсе презентаций к мероприятию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«Лучшая презентация к мероприятию для педагогических работников»</a:t>
            </a:r>
          </a:p>
          <a:p>
            <a:pPr algn="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algn="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МКДОУ –</a:t>
            </a:r>
          </a:p>
          <a:p>
            <a:pPr algn="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«Теремок»</a:t>
            </a:r>
          </a:p>
          <a:p>
            <a:pPr algn="r">
              <a:buNone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Сайботалова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Борисовна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8664" y="990600"/>
            <a:ext cx="122413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96752"/>
            <a:ext cx="7010400" cy="47525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 современной обстановки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в ДОУ будет создана принципиально новая микро- и макро- среда.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организации образовательного процесса.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времени пребывания детей в ДОУ.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пространства группового помещения соотношению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50-20-30%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24744"/>
            <a:ext cx="8229600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Соотношение микро- и макро- среды в ДОУ</a:t>
            </a: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984776" cy="4094584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Сектор активной деятельности (50%)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двигательной 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активности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музыкально-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театрализованной 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деятельности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центры      </a:t>
            </a:r>
          </a:p>
        </p:txBody>
      </p:sp>
      <p:pic>
        <p:nvPicPr>
          <p:cNvPr id="11" name="Рисунок 10" descr="центр двиг.а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420888"/>
            <a:ext cx="3771065" cy="2880320"/>
          </a:xfrm>
          <a:prstGeom prst="rect">
            <a:avLst/>
          </a:prstGeom>
        </p:spPr>
      </p:pic>
      <p:pic>
        <p:nvPicPr>
          <p:cNvPr id="38919" name="Picture 7" descr="C:\Users\Елена\Desktop\ТЕАТР видео\фото дсад первомайка\P106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3888431" cy="3600400"/>
          </a:xfrm>
          <a:prstGeom prst="rect">
            <a:avLst/>
          </a:prstGeom>
          <a:noFill/>
        </p:spPr>
      </p:pic>
      <p:pic>
        <p:nvPicPr>
          <p:cNvPr id="13" name="Рисунок 12" descr="подвиж иг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276872"/>
            <a:ext cx="4032448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Сектор спокойной деятельности (20%)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художественной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литературы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природы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отдыха</a:t>
            </a:r>
          </a:p>
        </p:txBody>
      </p:sp>
      <p:pic>
        <p:nvPicPr>
          <p:cNvPr id="40962" name="Picture 2" descr="C:\Users\Елена\Desktop\ТЕАТР видео\фото дсад первомайка\P106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3816424" cy="3960440"/>
          </a:xfrm>
          <a:prstGeom prst="rect">
            <a:avLst/>
          </a:prstGeom>
          <a:noFill/>
        </p:spPr>
      </p:pic>
      <p:pic>
        <p:nvPicPr>
          <p:cNvPr id="40964" name="Picture 4" descr="C:\Users\Елена\Desktop\ТЕАТР видео\фото дсад первомайка\P106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888432" cy="3960440"/>
          </a:xfrm>
          <a:prstGeom prst="rect">
            <a:avLst/>
          </a:prstGeom>
          <a:noFill/>
        </p:spPr>
      </p:pic>
      <p:pic>
        <p:nvPicPr>
          <p:cNvPr id="8" name="Рисунок 7" descr="отдых с те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88840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Рабочий сектор (30%)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899592" y="2209800"/>
            <a:ext cx="7776864" cy="36576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познавательно-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исследовательской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деятельности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продуктивной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</p:txBody>
      </p:sp>
      <p:pic>
        <p:nvPicPr>
          <p:cNvPr id="39938" name="Picture 2" descr="C:\Users\Елена\Desktop\ТЕАТР видео\фото дсад первомайка\P1060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3960440" cy="3811620"/>
          </a:xfrm>
          <a:prstGeom prst="rect">
            <a:avLst/>
          </a:prstGeom>
          <a:noFill/>
        </p:spPr>
      </p:pic>
      <p:pic>
        <p:nvPicPr>
          <p:cNvPr id="5" name="Рисунок 4" descr="продук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60849"/>
            <a:ext cx="4287788" cy="3816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Адекватность среды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т.е. ее соответствие вводимых в образовательный процесс программно-методическим комплектом: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полнота среды - обеспечение полноценности ее содержания для всех видов детской деятельности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-возрастная организация среды -  постепенное обогащение и развертывание 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соответствено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возможностей детей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 возможность быстрого изменения среды, исходя из интересов и потребностей детей: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эстетизация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сочетаемость материалов, используемых при оформлении среды по цветовой гамме, фактуре, размера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Гогоберидзе А.Г., Солнцева О.В.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алгоритм проектирования развивающей среды представляет систему действий, осуществляемых в определенной последовательности и сочетании, технологические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которой соответствуют этапам, выделенным в концептуальной модели организации развивающей среды.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Технологический цикл включает в себя следующие технологические шаги: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шаг – формулировка цели и задач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этого необходимо проанализировать образовательную программу своей возрастной группы.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Формулирование задач помогает определить приоритетные направления развития ребенка и обозначить некоторые особенности подбора предметов для организации предметно-пространственной среды группы и детского сада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шаг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066800" y="1844824"/>
            <a:ext cx="7010400" cy="4022576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Ориентируясь на задачи и содержание образовательной работы с детьми (отражены в текстах программ), выпишите на листе бумаги:</a:t>
            </a:r>
          </a:p>
          <a:p>
            <a:pPr eaLnBrk="1" hangingPunct="1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учебно-методические пособия, необходимые для работы</a:t>
            </a:r>
          </a:p>
          <a:p>
            <a:pPr eaLnBrk="1" hangingPunct="1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и игровые материалы для самостоятельной детской деятельности</a:t>
            </a:r>
          </a:p>
          <a:p>
            <a:pPr eaLnBrk="1" hangingPunct="1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Специальное оборудование для детских видов деятельности (игровые уголки, горка, ширма для театра,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ковролин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пр.)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шаг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1066800" y="1916832"/>
            <a:ext cx="7010400" cy="395056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составить список дополнительного оборудования, предназначенного для размещения игрового материала и учебно-методических пособий, обеспечения режимных моментов (столы, стеллажи, полки, контейнеры для игрушек, стулья и пр.)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необходимости определите задачи пополнения предметно-пространственной среды в ближайшем будущем (исходя из принципа необходимости и материальных возможностей)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8680"/>
            <a:ext cx="7010400" cy="1728192"/>
          </a:xfrm>
        </p:spPr>
        <p:txBody>
          <a:bodyPr/>
          <a:lstStyle/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132856"/>
            <a:ext cx="7010400" cy="3528392"/>
          </a:xfrm>
        </p:spPr>
        <p:txBody>
          <a:bodyPr/>
          <a:lstStyle/>
          <a:p>
            <a:pPr algn="r"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Проектирование предметно-развивающей среды ДОУ в условиях реализации ФГОС дошкольного образования</a:t>
            </a:r>
          </a:p>
          <a:p>
            <a:pPr algn="r"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 2015 г.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dsuz796.mskobr.ru/images/cms/data/2112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5"/>
            <a:ext cx="3200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71020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шаг                                   5 шаг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844824"/>
            <a:ext cx="3429000" cy="4022576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пространственное оборудование в группе и дополнительных помещениях, придерживаясь принципа нежесткого центрирования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3816424" cy="4022576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(при необходимости) мебель и крупное оборудование согласно плану-схеме, наполнить их игровыми материалами, необходимыми на определённый период 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71020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шаг                                   7 шаг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844824"/>
            <a:ext cx="3429000" cy="4022576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интересы, предпочтения, особенности детей группы (беседа, анкетирование детей и родителей) и внести коррективы в предметно-развивающую среду с учетом полученной информации и имеющихся возможностей.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можно и нужно привлекать детей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3816424" cy="403244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Продумать последовательность внесения изменений в предметно-пространственную среду в течение года, учитывая при этом содержание образовательной программы, предположительную динамику развития детей, приобретение новых игровых материалов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29600" cy="12241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развивающей направленности предметной среды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344816" cy="4248471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Положительный эмоциональный настрой детей, их жизнерадостность, открытость, желание посещать детский сад;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Включенность всех детей в активную самостоятельную деятельность, способность выбирать занятия по интересам в центрах активности, что обеспечивается разнообразием предметного содержания, доступностью и удобством размещения материалов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 продуктивность детской деятельности, результатом чего является множество разнообразных продуктов детской деятельности, выполненных в течение дня;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Отсутствием частых конфликтов между детьми;</a:t>
            </a:r>
          </a:p>
          <a:p>
            <a:pPr marL="0" eaLnBrk="1" hangingPunct="1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Спокойная, нешумная обстановка, в которой голос воспитателя не доминирует над голосами детей, но в то же время хорошо различим.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90600"/>
            <a:ext cx="7632848" cy="121426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Итогом стало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проведение в МКДОУ – детский сад «Теремок» практикума-семинара для педагогов ДОУ «Создание предметно-развивающей среды в разновозрастных группах на тему «Чудесница Осень»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60032" y="2492896"/>
          <a:ext cx="3289176" cy="273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88"/>
                <a:gridCol w="1644588"/>
              </a:tblGrid>
              <a:tr h="2735609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СХЕМА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P107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96952"/>
            <a:ext cx="3960440" cy="3096344"/>
          </a:xfrm>
          <a:prstGeom prst="rect">
            <a:avLst/>
          </a:prstGeom>
        </p:spPr>
      </p:pic>
      <p:pic>
        <p:nvPicPr>
          <p:cNvPr id="37890" name="Picture 2" descr="F6CC52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35283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92696"/>
            <a:ext cx="7010400" cy="93610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Фрагмент  планирования организации предметно-развивающей среды на тему «Чудесница Осень»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66800" y="1484784"/>
            <a:ext cx="7010400" cy="4752528"/>
          </a:xfrm>
        </p:spPr>
        <p:txBody>
          <a:bodyPr/>
          <a:lstStyle/>
          <a:p>
            <a:pPr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Сектор активной деятельности – 50%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двигательной активности: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атрибуты (шапочки, маски) для игр: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«Солнышко и дождик», «Перебежки», «У медведя во бору»;</a:t>
            </a:r>
          </a:p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музыкально-театрализованной деятельности: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Подготовить атрибуты (осенние листья, муляжи фруктов, овощей, головной убор  Осени) для игры-ситуации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Осень-добрая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волшебница»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атрибуты (зонтик, запись звука дождика) для игр: «Солнышко и дождик», хоровода «Во саду ли, в огороде…»,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диск музыкальных произведений для прослушивания «Полёт шмеля», Римского-Корсакова, «Листья золотые»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Потапенко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центры :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Подготовить атрибуты для сюжетно-ролевых игр «Овощной магазин», (муляжи овощей, корзинки для товара, ценники,  карточки, установить весы, сделать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бейджики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охранника, продавцов);  «Семья. Соберём куклу на прогулку»  (коробка с одеждой для куклы, коляска, сумка)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92696"/>
            <a:ext cx="7010400" cy="108012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Фрагмент  планирования организации предметно-развивающей среды на тему «Чудесница Осень»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66800" y="1916832"/>
            <a:ext cx="7010400" cy="4320480"/>
          </a:xfrm>
        </p:spPr>
        <p:txBody>
          <a:bodyPr/>
          <a:lstStyle/>
          <a:p>
            <a:pPr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Сектор  спокойной деятельности – 20%</a:t>
            </a:r>
          </a:p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художественно-эстетической литературы: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иллюстрации осенней природы;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Выставить книги: И.Соколов-Микитов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Листопадничек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М.Рапов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Ежинька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белочка», М. Садовский «Осень», И.Бунин «Листопад», В.Бианки «Прячутся…», З.Федоровская «Осень»;</a:t>
            </a:r>
          </a:p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 природы: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картины русских художников И.Остроухов «Золотая осень», И.Левитан «Вечерний звон»;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 образцы и способы изготовления кормушек для птиц;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соответствующие погоде изменения в календаре природы;</a:t>
            </a:r>
          </a:p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отдыха: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  Иллюстрации, фото, картинки, открытки осенней природы.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92696"/>
            <a:ext cx="7010400" cy="93610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Фрагмент  планирования организации предметно-развивающей среды на тему «Чудесница Осень»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66800" y="1484784"/>
            <a:ext cx="7010400" cy="4752528"/>
          </a:xfrm>
        </p:spPr>
        <p:txBody>
          <a:bodyPr/>
          <a:lstStyle/>
          <a:p>
            <a:pPr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Рабочий сектор – 30%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познавательно-исследовательской  деятельности: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настольно-печатные игры: «Ботаническое лото», «Уберём урожай», «Кузовок», «Геометрическая мозаика»;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оборудования для экспериментирования с водой (емкость для воды, пипетки, алгоритм последовательности действий;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Пеналы с набором геометрических фигур;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образцы по блокам;</a:t>
            </a:r>
            <a:endParaRPr lang="ru-RU" sz="1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продуктивной деятельности: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различные изобразительные средства: простые карандаши, фломастеры, акварельные краски и гуашь, бумага цветная разного размера,  раскраски  осенней тематики, дополнительно разместить природный материал – засушенные  листья, веточки, шишки.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Разместить образцы детских работ из природного материала.</a:t>
            </a: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44816" cy="1584920"/>
          </a:xfrm>
        </p:spPr>
        <p:txBody>
          <a:bodyPr/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174" b="2353"/>
          <a:stretch>
            <a:fillRect/>
          </a:stretch>
        </p:blipFill>
        <p:spPr>
          <a:xfrm>
            <a:off x="899592" y="1772816"/>
            <a:ext cx="7344816" cy="439248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492880" y="1052736"/>
            <a:ext cx="216024" cy="2201416"/>
          </a:xfrm>
        </p:spPr>
        <p:txBody>
          <a:bodyPr/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321624" cy="495868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января 2014 года вступил в силу Федеральный государственный образовательный стандарт дошкольного образования.   </a:t>
            </a:r>
          </a:p>
          <a:p>
            <a:pPr>
              <a:buNone/>
            </a:pPr>
            <a:endParaRPr lang="ru-RU" sz="2000" dirty="0" smtClean="0">
              <a:solidFill>
                <a:schemeClr val="accent6">
                  <a:lumMod val="10000"/>
                </a:schemeClr>
              </a:solidFill>
              <a:latin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</a:rPr>
              <a:t>                                   </a:t>
            </a:r>
            <a:endParaRPr lang="ru-RU" sz="2000" dirty="0"/>
          </a:p>
        </p:txBody>
      </p:sp>
      <p:pic>
        <p:nvPicPr>
          <p:cNvPr id="4" name="image19.jpeg" descr="http://eliseyka.ru/wp-content/uploads/2014/12/%D0%A4%D0%93%D0%9E%D0%A1-%D0%94%D0%9E.jpg?9b9ad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62646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998240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Нормативно-правовое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24847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Приказ Министерства образования и науки Российской Федерации от 30.01.2013 года № 57 «О разработке федерального государственного образовательного стандарта дошкольного образования».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Федеральный закон от 29.12.2012 года №273 «Об образовании в РФ».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План разработки государственного образовательного стандарта дошкольного образования (утв. Министерством образования и науки Российской Федерации Д. Ливановым в феврале 2013 года).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Распоряжение Правительства Российской Федерации от 15 мая 2013 года №792-р «Об утверждении Государственной программы Российской Федерации «Развитие образования на 2013-2020 годы».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Приказ Министерства образования и науки Российской Федерации от 30 августа 2013г. №1014.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образования». Вступил в силу: 1 ноября 2013г.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Приказ Министерства образовании и науки Российской Федерации от 17.10.2013г. №1155 «Об утверждении федерального образовательного государственного стандарта дошкольного образования».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dsuz796.mskobr.ru/images/cms/data/2112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1"/>
            <a:ext cx="32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Заголовок 1"/>
          <p:cNvSpPr>
            <a:spLocks noGrp="1"/>
          </p:cNvSpPr>
          <p:nvPr>
            <p:ph type="title"/>
          </p:nvPr>
        </p:nvSpPr>
        <p:spPr>
          <a:xfrm>
            <a:off x="3352800" y="836712"/>
            <a:ext cx="5591175" cy="1512168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дидактических принципов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pic>
        <p:nvPicPr>
          <p:cNvPr id="1044" name="Объект 3" descr="http://dsuz796.mskobr.ru/images/cms/data/2112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19881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Объект 4"/>
          <p:cNvGraphicFramePr>
            <a:graphicFrameLocks/>
          </p:cNvGraphicFramePr>
          <p:nvPr>
            <p:ph idx="1"/>
          </p:nvPr>
        </p:nvGraphicFramePr>
        <p:xfrm>
          <a:off x="827584" y="2060848"/>
          <a:ext cx="7488832" cy="4320480"/>
        </p:xfrm>
        <a:graphic>
          <a:graphicData uri="http://schemas.openxmlformats.org/drawingml/2006/compatibility">
            <com:legacyDrawing xmlns:com="http://schemas.openxmlformats.org/drawingml/2006/compatibility" spid="_x0000_s2048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04250" cy="1143000"/>
          </a:xfrm>
        </p:spPr>
        <p:txBody>
          <a:bodyPr/>
          <a:lstStyle/>
          <a:p>
            <a:pPr marL="53975" eaLnBrk="1" hangingPunct="1"/>
            <a:endParaRPr lang="ru-RU" sz="4000" smtClean="0">
              <a:solidFill>
                <a:srgbClr val="FF33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87624" y="908720"/>
            <a:ext cx="727280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 по ФГОС ДО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99592" y="1700808"/>
            <a:ext cx="2160240" cy="79208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взрослого и детей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03848" y="1700808"/>
            <a:ext cx="2808312" cy="79208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15816" y="2564905"/>
            <a:ext cx="2016224" cy="100811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Совместная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в ходе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режимных моментов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228184" y="1700808"/>
            <a:ext cx="2088232" cy="79208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семьями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043608" y="2564905"/>
            <a:ext cx="1800200" cy="10801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(НОД)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1116013" y="227647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571625" y="2286000"/>
            <a:ext cx="14414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004048" y="3717032"/>
            <a:ext cx="1728192" cy="187220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направленная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059832" y="3717032"/>
            <a:ext cx="1872208" cy="1800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направленная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функций присмотра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(или) ухода 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3275856" y="3501008"/>
            <a:ext cx="72008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923928" y="3501009"/>
            <a:ext cx="1440160" cy="288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004048" y="2564905"/>
            <a:ext cx="1512168" cy="100811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Свободная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по интересам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ребенка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588224" y="2564905"/>
            <a:ext cx="1800200" cy="10801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Опосредованно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организованная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воспитателем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деятельность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5508102" y="2420887"/>
            <a:ext cx="360041" cy="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868144" y="2420887"/>
            <a:ext cx="1080120" cy="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500063" y="5661249"/>
            <a:ext cx="8316912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образовательной деятельности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8" name="AutoShape 20"/>
          <p:cNvSpPr>
            <a:spLocks/>
          </p:cNvSpPr>
          <p:nvPr/>
        </p:nvSpPr>
        <p:spPr bwMode="auto">
          <a:xfrm rot="5400000" flipH="1">
            <a:off x="4140200" y="1574800"/>
            <a:ext cx="504825" cy="8785225"/>
          </a:xfrm>
          <a:prstGeom prst="leftBracket">
            <a:avLst>
              <a:gd name="adj" fmla="val 42563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691680" y="1412776"/>
            <a:ext cx="571500" cy="42862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55976" y="1556791"/>
            <a:ext cx="571500" cy="21602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020272" y="1412776"/>
            <a:ext cx="571500" cy="42862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08" name="Rectangle 11"/>
          <p:cNvSpPr>
            <a:spLocks noChangeArrowheads="1"/>
          </p:cNvSpPr>
          <p:nvPr/>
        </p:nvSpPr>
        <p:spPr bwMode="auto">
          <a:xfrm>
            <a:off x="683568" y="3717032"/>
            <a:ext cx="2304256" cy="187220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направленная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Задач, ограниченная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временем</a:t>
            </a:r>
          </a:p>
        </p:txBody>
      </p:sp>
      <p:sp>
        <p:nvSpPr>
          <p:cNvPr id="17433" name="Line 17"/>
          <p:cNvSpPr>
            <a:spLocks noChangeShapeType="1"/>
          </p:cNvSpPr>
          <p:nvPr/>
        </p:nvSpPr>
        <p:spPr bwMode="auto">
          <a:xfrm>
            <a:off x="1835694" y="3573017"/>
            <a:ext cx="1" cy="288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4" name="Line 18"/>
          <p:cNvSpPr>
            <a:spLocks noChangeShapeType="1"/>
          </p:cNvSpPr>
          <p:nvPr/>
        </p:nvSpPr>
        <p:spPr bwMode="auto">
          <a:xfrm>
            <a:off x="8572500" y="2286000"/>
            <a:ext cx="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Rectangle 11"/>
          <p:cNvSpPr>
            <a:spLocks noChangeArrowheads="1"/>
          </p:cNvSpPr>
          <p:nvPr/>
        </p:nvSpPr>
        <p:spPr bwMode="auto">
          <a:xfrm>
            <a:off x="6804248" y="3717032"/>
            <a:ext cx="1656184" cy="1800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направленная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 ДОУ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8792" cy="576064"/>
          </a:xfr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образовательной деятельности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50131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1628800"/>
            <a:ext cx="3312368" cy="4680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воспитателя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Ситуативный разговор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обучающие ситуации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проблемных ситуаций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Игры-экспериментирования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правилами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худ. литературы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прогулки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фильмов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Литературные вечера и т.д.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484784"/>
            <a:ext cx="3384376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2" name="Рисунок 11" descr="http://s8.uploads.ru/t/ob5XW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312368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предметно-пространственной среде по ФГОС ДО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3.3.4. Развивающая предметно-пространственная среда должна быть: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содержательно-насыщенной;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трансформируемой;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полифункциональной;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вариативной;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доступной;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безопасной.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1066800" y="1196752"/>
            <a:ext cx="7010400" cy="5040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Любимова Н.В.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44824"/>
            <a:ext cx="7010400" cy="4022576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Предметное окружение должно включать следующие характеристики:</a:t>
            </a: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программе;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предметов, игрушек, пособий уровню современного мира;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предметов нести информацию и стимулировать поиск;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социокультурное окружение как параметр моделирования среды дает возможность внести предметы, отражающие быт региона, особенности труда людей, предметы народного декоративно-прикладного искусства.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д совет 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4AE28B-B54A-49D0-971A-59893524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пед совет 2</Template>
  <TotalTime>579</TotalTime>
  <Words>1472</Words>
  <Application>Microsoft Office PowerPoint</Application>
  <PresentationFormat>Экран (4:3)</PresentationFormat>
  <Paragraphs>227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пед совет 2</vt:lpstr>
      <vt:lpstr>МУНИЦИПАЛЬНОЕ КАЗЕННОЕ ДОШКОЛЬНОЕ ОБРАЗОВАТЕЛЬНОЕ УЧРЕЖДЕНИЕ НОВОСИБИРСКОГО РАЙОНА НОВОСИБИРСКОЙ ОБЛАСТИ –ДЕТСКИЙ САД КОМБИНИРОВАННОГО ВИДА «ТЕРЕМОК» </vt:lpstr>
      <vt:lpstr>Слайд 2</vt:lpstr>
      <vt:lpstr>«</vt:lpstr>
      <vt:lpstr>Нормативно-правовое  обеспечение  ФГОС ДО</vt:lpstr>
      <vt:lpstr>Система дидактических принципов деятельностного подхода</vt:lpstr>
      <vt:lpstr>Слайд 6</vt:lpstr>
      <vt:lpstr>Формы образовательной деятельности</vt:lpstr>
      <vt:lpstr>Требования к предметно-пространственной среде по ФГОС ДО  </vt:lpstr>
      <vt:lpstr>Любимова Н.В.</vt:lpstr>
      <vt:lpstr>Слайд 10</vt:lpstr>
      <vt:lpstr> Соотношение микро- и макро- среды в ДОУ </vt:lpstr>
      <vt:lpstr>Сектор спокойной деятельности (20%)</vt:lpstr>
      <vt:lpstr>Рабочий сектор (30%)</vt:lpstr>
      <vt:lpstr>Требования </vt:lpstr>
      <vt:lpstr>Динамичность</vt:lpstr>
      <vt:lpstr>Гогоберидзе А.Г., Солнцева О.В.</vt:lpstr>
      <vt:lpstr>1 шаг – формулировка цели и задач</vt:lpstr>
      <vt:lpstr>2 шаг</vt:lpstr>
      <vt:lpstr>3 шаг</vt:lpstr>
      <vt:lpstr>      4 шаг                                   5 шаг</vt:lpstr>
      <vt:lpstr>      6 шаг                                   7 шаг</vt:lpstr>
      <vt:lpstr>Показатели развивающей направленности предметной среды</vt:lpstr>
      <vt:lpstr>Итогом стало: проведение в МКДОУ – детский сад «Теремок» практикума-семинара для педагогов ДОУ «Создание предметно-развивающей среды в разновозрастных группах на тему «Чудесница Осень»</vt:lpstr>
      <vt:lpstr>Фрагмент  планирования организации предметно-развивающей среды на тему «Чудесница Осень»</vt:lpstr>
      <vt:lpstr>Фрагмент  планирования организации предметно-развивающей среды на тему «Чудесница Осень»</vt:lpstr>
      <vt:lpstr>Фрагмент  планирования организации предметно-развивающей среды на тему «Чудесница Осень»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54</cp:revision>
  <dcterms:created xsi:type="dcterms:W3CDTF">2015-10-17T07:10:09Z</dcterms:created>
  <dcterms:modified xsi:type="dcterms:W3CDTF">2015-12-07T05:37:53Z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